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1" r:id="rId4"/>
  </p:sldIdLst>
  <p:sldSz cx="10693400" cy="7562850"/>
  <p:notesSz cx="10693400" cy="75628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8FF"/>
    <a:srgbClr val="7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2"/>
    <p:restoredTop sz="94718"/>
  </p:normalViewPr>
  <p:slideViewPr>
    <p:cSldViewPr>
      <p:cViewPr>
        <p:scale>
          <a:sx n="100" d="100"/>
          <a:sy n="100" d="100"/>
        </p:scale>
        <p:origin x="-750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BB91E-C2E9-4985-BC19-89FC0F44FC6B}" type="datetimeFigureOut">
              <a:rPr lang="it-IT" smtClean="0"/>
              <a:t>23/11/2022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B867A-A1C8-4018-A1DF-BF63D3C7D3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0807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0386" y="131546"/>
            <a:ext cx="8572627" cy="1104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51CB3173-E262-4443-8B77-6251680BF16A}"/>
              </a:ext>
            </a:extLst>
          </p:cNvPr>
          <p:cNvSpPr/>
          <p:nvPr/>
        </p:nvSpPr>
        <p:spPr>
          <a:xfrm>
            <a:off x="0" y="0"/>
            <a:ext cx="10693400" cy="6829425"/>
          </a:xfrm>
          <a:prstGeom prst="rect">
            <a:avLst/>
          </a:prstGeom>
          <a:gradFill>
            <a:gsLst>
              <a:gs pos="0">
                <a:srgbClr val="4CB8FF"/>
              </a:gs>
              <a:gs pos="100000">
                <a:srgbClr val="70CCFF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="" xmlns:a16="http://schemas.microsoft.com/office/drawing/2014/main" id="{F30E2B7A-AE29-2A46-9AB0-7656E3539C5C}"/>
              </a:ext>
            </a:extLst>
          </p:cNvPr>
          <p:cNvSpPr/>
          <p:nvPr/>
        </p:nvSpPr>
        <p:spPr>
          <a:xfrm>
            <a:off x="241300" y="1114425"/>
            <a:ext cx="10210800" cy="5486400"/>
          </a:xfrm>
          <a:prstGeom prst="roundRect">
            <a:avLst>
              <a:gd name="adj" fmla="val 26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C8006F0E-F923-30A3-74AB-3CBC5DAC6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0" y="6834960"/>
            <a:ext cx="8928100" cy="72789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9C6F26D5-AA56-92E4-EA09-A260F33010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697" y="115541"/>
            <a:ext cx="3429000" cy="883342"/>
          </a:xfrm>
          <a:prstGeom prst="rect">
            <a:avLst/>
          </a:prstGeom>
        </p:spPr>
      </p:pic>
      <p:grpSp>
        <p:nvGrpSpPr>
          <p:cNvPr id="9" name="Gruppo 8"/>
          <p:cNvGrpSpPr>
            <a:grpSpLocks noChangeAspect="1"/>
          </p:cNvGrpSpPr>
          <p:nvPr/>
        </p:nvGrpSpPr>
        <p:grpSpPr>
          <a:xfrm>
            <a:off x="7848124" y="233212"/>
            <a:ext cx="2119806" cy="648000"/>
            <a:chOff x="6862884" y="1887510"/>
            <a:chExt cx="3074373" cy="939800"/>
          </a:xfrm>
        </p:grpSpPr>
        <p:pic>
          <p:nvPicPr>
            <p:cNvPr id="11" name="Immagine 3" descr="\\consorzio21\dati\UO Pula\Cluster\STAFF\Gara immagine coordinata Piattaforma\MATERIALI DEFINITIVI\logo trasp sardegna ricerche 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6"/>
            <a:stretch>
              <a:fillRect/>
            </a:stretch>
          </p:blipFill>
          <p:spPr bwMode="auto">
            <a:xfrm>
              <a:off x="7967170" y="1897035"/>
              <a:ext cx="1970087" cy="930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2884" y="1887510"/>
              <a:ext cx="1082432" cy="900000"/>
            </a:xfrm>
            <a:prstGeom prst="rect">
              <a:avLst/>
            </a:prstGeom>
          </p:spPr>
        </p:pic>
      </p:grpSp>
      <p:pic>
        <p:nvPicPr>
          <p:cNvPr id="14" name="Immagine 13" descr="C:\Users\pperreca\Downloads\LOGO ORDINE ARCHITETTI CAGLIARI_COLORI_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700" y="5991225"/>
            <a:ext cx="2165350" cy="414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3" descr="Immagine che contiene testo&#10;&#10;Descrizione generata automaticamente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5988050"/>
            <a:ext cx="327338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41300" y="5686424"/>
            <a:ext cx="10260000" cy="1684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Sottotitolo 5"/>
          <p:cNvSpPr txBox="1">
            <a:spLocks/>
          </p:cNvSpPr>
          <p:nvPr/>
        </p:nvSpPr>
        <p:spPr>
          <a:xfrm>
            <a:off x="738187" y="2333625"/>
            <a:ext cx="9072563" cy="787400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defRPr/>
            </a:pPr>
            <a:r>
              <a:rPr lang="it-IT" sz="3000" b="1" i="1" kern="0" dirty="0">
                <a:solidFill>
                  <a:schemeClr val="accent6">
                    <a:lumMod val="75000"/>
                  </a:schemeClr>
                </a:solidFill>
              </a:rPr>
              <a:t>Verso la sostenibilità nei trasporti aereo e marittimo</a:t>
            </a:r>
          </a:p>
          <a:p>
            <a:pPr algn="ctr">
              <a:spcBef>
                <a:spcPts val="1200"/>
              </a:spcBef>
              <a:defRPr/>
            </a:pPr>
            <a:endParaRPr lang="it-IT" sz="2200" b="1" i="1" kern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spcBef>
                <a:spcPts val="1200"/>
              </a:spcBef>
              <a:defRPr/>
            </a:pPr>
            <a:r>
              <a:rPr lang="it-IT" sz="1600" b="1" i="1" kern="0" dirty="0">
                <a:solidFill>
                  <a:schemeClr val="bg2">
                    <a:lumMod val="25000"/>
                  </a:schemeClr>
                </a:solidFill>
              </a:rPr>
              <a:t>Carla Asquer, </a:t>
            </a:r>
            <a:r>
              <a:rPr lang="it-IT" sz="1600" b="1" i="1" kern="0" dirty="0" err="1">
                <a:solidFill>
                  <a:schemeClr val="bg2">
                    <a:lumMod val="25000"/>
                  </a:schemeClr>
                </a:solidFill>
              </a:rPr>
              <a:t>Ph.D</a:t>
            </a:r>
            <a:r>
              <a:rPr lang="it-IT" sz="1600" b="1" i="1" kern="0" dirty="0">
                <a:solidFill>
                  <a:schemeClr val="bg2">
                    <a:lumMod val="25000"/>
                  </a:schemeClr>
                </a:solidFill>
              </a:rPr>
              <a:t>., Sardegna Ricerche</a:t>
            </a:r>
            <a:endParaRPr lang="it-IT" sz="1600" b="1" i="1" kern="0" dirty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it-IT" sz="1600" kern="0" dirty="0">
                <a:solidFill>
                  <a:schemeClr val="bg2">
                    <a:lumMod val="25000"/>
                  </a:schemeClr>
                </a:solidFill>
              </a:rPr>
              <a:t>					</a:t>
            </a:r>
          </a:p>
          <a:p>
            <a:pPr algn="ctr">
              <a:buFont typeface="Arial" charset="0"/>
              <a:buNone/>
              <a:defRPr/>
            </a:pPr>
            <a:endParaRPr lang="it-IT" sz="1600" kern="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Sottotitolo 5"/>
          <p:cNvSpPr txBox="1">
            <a:spLocks/>
          </p:cNvSpPr>
          <p:nvPr/>
        </p:nvSpPr>
        <p:spPr bwMode="auto">
          <a:xfrm>
            <a:off x="810418" y="3857625"/>
            <a:ext cx="907256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it-IT" sz="2000" b="1" dirty="0">
                <a:solidFill>
                  <a:schemeClr val="accent6">
                    <a:lumMod val="75000"/>
                  </a:schemeClr>
                </a:solidFill>
              </a:rPr>
              <a:t>6 ottobre 2022</a:t>
            </a:r>
            <a:endParaRPr lang="it-IT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51CB3173-E262-4443-8B77-6251680BF16A}"/>
              </a:ext>
            </a:extLst>
          </p:cNvPr>
          <p:cNvSpPr/>
          <p:nvPr/>
        </p:nvSpPr>
        <p:spPr>
          <a:xfrm>
            <a:off x="0" y="0"/>
            <a:ext cx="10693400" cy="6829425"/>
          </a:xfrm>
          <a:prstGeom prst="rect">
            <a:avLst/>
          </a:prstGeom>
          <a:gradFill>
            <a:gsLst>
              <a:gs pos="0">
                <a:srgbClr val="4CB8FF"/>
              </a:gs>
              <a:gs pos="100000">
                <a:srgbClr val="70CCFF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="" xmlns:a16="http://schemas.microsoft.com/office/drawing/2014/main" id="{F30E2B7A-AE29-2A46-9AB0-7656E3539C5C}"/>
              </a:ext>
            </a:extLst>
          </p:cNvPr>
          <p:cNvSpPr/>
          <p:nvPr/>
        </p:nvSpPr>
        <p:spPr>
          <a:xfrm>
            <a:off x="241300" y="1210088"/>
            <a:ext cx="10210800" cy="5486400"/>
          </a:xfrm>
          <a:prstGeom prst="roundRect">
            <a:avLst>
              <a:gd name="adj" fmla="val 235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1400" dirty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1400" dirty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Sardegna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Ricerche è partner della rete </a:t>
            </a:r>
            <a:r>
              <a:rPr lang="it-IT" sz="1600" b="1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Enterprise Europe Network </a:t>
            </a: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b="1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Enterprise </a:t>
            </a:r>
            <a:r>
              <a:rPr lang="it-IT" sz="1400" b="1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Network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è la più grande rete a </a:t>
            </a:r>
            <a:r>
              <a:rPr lang="it-IT" sz="1400" b="1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 delle Piccole e Medie </a:t>
            </a:r>
            <a:r>
              <a:rPr lang="it-IT" sz="1400" b="1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Imprese</a:t>
            </a:r>
            <a:endParaRPr lang="it-IT" sz="1400" dirty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aiutarle a migliorare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loro </a:t>
            </a:r>
            <a:r>
              <a:rPr lang="it-IT" sz="1400" b="1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competitività, resilienza e sostenibilità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/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accrescere il loro potenziale di </a:t>
            </a:r>
            <a:r>
              <a:rPr lang="it-IT" sz="1400" b="1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innovazione e digitalizzazione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consentire loro 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crescere e confrontarsi in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it-IT" sz="1400" b="1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dimensione internazionale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Attraverso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lavoro 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collaborativo e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condivisione delle competenze dei partner, 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rete supporta imprese 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ricercatori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erogando servizi personalizzati e gratuiti.</a:t>
            </a:r>
          </a:p>
          <a:p>
            <a:pPr algn="just"/>
            <a:endParaRPr lang="it-IT" sz="1400" dirty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Finanziata dall’Unione Europea attraverso il Single Market </a:t>
            </a:r>
            <a:r>
              <a:rPr lang="it-IT" sz="1400" dirty="0" err="1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(SMP), </a:t>
            </a:r>
          </a:p>
          <a:p>
            <a:pPr algn="just"/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attiva nel mondo in oltre 60 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paesi e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riunisce enti e organizzazioni a supporto 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dell’innovazione e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business, università e centri di ricerca. 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Italia la Rete agisce tramite 6 consorzi, il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Consorzio ELSE riunisce i partner 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 ragioni Lazio e Sardegna. 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Consorzio in Sardegna sono: Sardegna Ricerche 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Confindustria Sardegna</a:t>
            </a:r>
          </a:p>
          <a:p>
            <a:pPr algn="just"/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 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offerti: 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 all’innovazione e valorizzazione dei risultati della ricerca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 nel percorso verso una transizione green e digitalizzazione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Accesso ai finanziamenti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Ricerca di partner tramite piattaforma ed eventi dedicati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 a supporto dell’internazionalizzazione</a:t>
            </a:r>
          </a:p>
          <a:p>
            <a:pPr algn="just"/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algn="just"/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een@sardegnaricerche.it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https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://een.ec.europa.eu		</a:t>
            </a:r>
            <a:endParaRPr lang="it-IT" sz="1400" dirty="0" smtClean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400" dirty="0" err="1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</a:t>
            </a:r>
            <a:r>
              <a:rPr lang="it-IT" sz="1400" dirty="0" smtClean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   070 9243 1            	     https</a:t>
            </a:r>
            <a:r>
              <a:rPr lang="it-IT" sz="1400" dirty="0">
                <a:solidFill>
                  <a:srgbClr val="00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://www.een-italia.eu/</a:t>
            </a:r>
          </a:p>
          <a:p>
            <a:pPr algn="just"/>
            <a:endParaRPr lang="it-IT" sz="1400" dirty="0">
              <a:solidFill>
                <a:srgbClr val="00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dirty="0" smtClean="0"/>
              <a:t>e </a:t>
            </a:r>
            <a:r>
              <a:rPr lang="it-IT" dirty="0"/>
              <a:t>ricercatori con un approccio personalizzato.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 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C8006F0E-F923-30A3-74AB-3CBC5DAC6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0" y="6834960"/>
            <a:ext cx="8928100" cy="72789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9C6F26D5-AA56-92E4-EA09-A260F33010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697" y="115541"/>
            <a:ext cx="3429000" cy="883342"/>
          </a:xfrm>
          <a:prstGeom prst="rect">
            <a:avLst/>
          </a:prstGeom>
        </p:spPr>
      </p:pic>
      <p:grpSp>
        <p:nvGrpSpPr>
          <p:cNvPr id="9" name="Gruppo 8"/>
          <p:cNvGrpSpPr>
            <a:grpSpLocks noChangeAspect="1"/>
          </p:cNvGrpSpPr>
          <p:nvPr/>
        </p:nvGrpSpPr>
        <p:grpSpPr>
          <a:xfrm>
            <a:off x="7848124" y="233212"/>
            <a:ext cx="2119806" cy="648000"/>
            <a:chOff x="6862884" y="1887510"/>
            <a:chExt cx="3074373" cy="939800"/>
          </a:xfrm>
        </p:grpSpPr>
        <p:pic>
          <p:nvPicPr>
            <p:cNvPr id="11" name="Immagine 3" descr="\\consorzio21\dati\UO Pula\Cluster\STAFF\Gara immagine coordinata Piattaforma\MATERIALI DEFINITIVI\logo trasp sardegna ricerche 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6"/>
            <a:stretch>
              <a:fillRect/>
            </a:stretch>
          </p:blipFill>
          <p:spPr bwMode="auto">
            <a:xfrm>
              <a:off x="7967170" y="1897035"/>
              <a:ext cx="1970087" cy="930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2884" y="1887510"/>
              <a:ext cx="1082432" cy="900000"/>
            </a:xfrm>
            <a:prstGeom prst="rect">
              <a:avLst/>
            </a:prstGeom>
          </p:spPr>
        </p:pic>
      </p:grpSp>
      <p:sp>
        <p:nvSpPr>
          <p:cNvPr id="15" name="CasellaDiTesto 14">
            <a:extLst>
              <a:ext uri="{FF2B5EF4-FFF2-40B4-BE49-F238E27FC236}">
                <a16:creationId xmlns="" xmlns:a16="http://schemas.microsoft.com/office/drawing/2014/main" id="{9A9EB255-A4CB-5F2C-3A6D-CC22BA074DC8}"/>
              </a:ext>
            </a:extLst>
          </p:cNvPr>
          <p:cNvSpPr txBox="1"/>
          <p:nvPr/>
        </p:nvSpPr>
        <p:spPr>
          <a:xfrm>
            <a:off x="3243101" y="158770"/>
            <a:ext cx="4207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defRPr/>
            </a:pPr>
            <a:r>
              <a:rPr lang="it-IT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Verso la sostenibilità nei trasporti aereo e marittimo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0012" y="5614369"/>
            <a:ext cx="4736224" cy="94554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1996" y="2084731"/>
            <a:ext cx="2347127" cy="228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279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51CB3173-E262-4443-8B77-6251680BF16A}"/>
              </a:ext>
            </a:extLst>
          </p:cNvPr>
          <p:cNvSpPr/>
          <p:nvPr/>
        </p:nvSpPr>
        <p:spPr>
          <a:xfrm>
            <a:off x="0" y="0"/>
            <a:ext cx="10693400" cy="6829425"/>
          </a:xfrm>
          <a:prstGeom prst="rect">
            <a:avLst/>
          </a:prstGeom>
          <a:gradFill>
            <a:gsLst>
              <a:gs pos="0">
                <a:srgbClr val="4CB8FF"/>
              </a:gs>
              <a:gs pos="100000">
                <a:srgbClr val="70CCFF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C8006F0E-F923-30A3-74AB-3CBC5DAC6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0" y="6834960"/>
            <a:ext cx="8928100" cy="72789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9C6F26D5-AA56-92E4-EA09-A260F33010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697" y="115541"/>
            <a:ext cx="3429000" cy="883342"/>
          </a:xfrm>
          <a:prstGeom prst="rect">
            <a:avLst/>
          </a:prstGeom>
        </p:spPr>
      </p:pic>
      <p:grpSp>
        <p:nvGrpSpPr>
          <p:cNvPr id="9" name="Gruppo 8"/>
          <p:cNvGrpSpPr>
            <a:grpSpLocks noChangeAspect="1"/>
          </p:cNvGrpSpPr>
          <p:nvPr/>
        </p:nvGrpSpPr>
        <p:grpSpPr>
          <a:xfrm>
            <a:off x="7848124" y="233212"/>
            <a:ext cx="2119806" cy="648000"/>
            <a:chOff x="6862884" y="1887510"/>
            <a:chExt cx="3074373" cy="939800"/>
          </a:xfrm>
        </p:grpSpPr>
        <p:pic>
          <p:nvPicPr>
            <p:cNvPr id="11" name="Immagine 3" descr="\\consorzio21\dati\UO Pula\Cluster\STAFF\Gara immagine coordinata Piattaforma\MATERIALI DEFINITIVI\logo trasp sardegna ricerche 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6"/>
            <a:stretch>
              <a:fillRect/>
            </a:stretch>
          </p:blipFill>
          <p:spPr bwMode="auto">
            <a:xfrm>
              <a:off x="7967170" y="1897035"/>
              <a:ext cx="1970087" cy="930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2884" y="1887510"/>
              <a:ext cx="1082432" cy="900000"/>
            </a:xfrm>
            <a:prstGeom prst="rect">
              <a:avLst/>
            </a:prstGeom>
          </p:spPr>
        </p:pic>
      </p:grp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43833FEC-2770-BF52-7444-3C80C8738BA5}"/>
              </a:ext>
            </a:extLst>
          </p:cNvPr>
          <p:cNvSpPr/>
          <p:nvPr/>
        </p:nvSpPr>
        <p:spPr>
          <a:xfrm>
            <a:off x="241300" y="1073706"/>
            <a:ext cx="10210800" cy="5486400"/>
          </a:xfrm>
          <a:prstGeom prst="roundRect">
            <a:avLst>
              <a:gd name="adj" fmla="val 26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="" xmlns:a16="http://schemas.microsoft.com/office/drawing/2014/main" id="{5F7E2CBC-D3CF-4147-6FCC-A7F6C0D58A0F}"/>
              </a:ext>
            </a:extLst>
          </p:cNvPr>
          <p:cNvSpPr txBox="1"/>
          <p:nvPr/>
        </p:nvSpPr>
        <p:spPr>
          <a:xfrm>
            <a:off x="3243101" y="158770"/>
            <a:ext cx="4207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defRPr/>
            </a:pPr>
            <a:r>
              <a:rPr lang="it-IT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Verso la sostenibilità nei trasporti aereo e marittimo</a:t>
            </a:r>
          </a:p>
        </p:txBody>
      </p:sp>
    </p:spTree>
    <p:extLst>
      <p:ext uri="{BB962C8B-B14F-4D97-AF65-F5344CB8AC3E}">
        <p14:creationId xmlns:p14="http://schemas.microsoft.com/office/powerpoint/2010/main" val="614897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44</Words>
  <Application>Microsoft Office PowerPoint</Application>
  <PresentationFormat>Personalizzato</PresentationFormat>
  <Paragraphs>38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Office Theme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• FestivalSviluppo_FormatA4_oriz_ppt_2020.indd</dc:title>
  <dc:creator>Flavia</dc:creator>
  <cp:lastModifiedBy>luisa filomena mulas</cp:lastModifiedBy>
  <cp:revision>46</cp:revision>
  <dcterms:created xsi:type="dcterms:W3CDTF">2020-09-04T09:00:23Z</dcterms:created>
  <dcterms:modified xsi:type="dcterms:W3CDTF">2022-11-23T11:36:03Z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2020-08-26T00:00:00Z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2020-09-04T00:00:00Z</vt:filetime>
  </property>
</Properties>
</file>